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8" r:id="rId4"/>
    <p:sldId id="269" r:id="rId5"/>
    <p:sldId id="270" r:id="rId6"/>
    <p:sldId id="271" r:id="rId7"/>
    <p:sldId id="258"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9" autoAdjust="0"/>
    <p:restoredTop sz="94660"/>
  </p:normalViewPr>
  <p:slideViewPr>
    <p:cSldViewPr>
      <p:cViewPr varScale="1">
        <p:scale>
          <a:sx n="84" d="100"/>
          <a:sy n="84" d="100"/>
        </p:scale>
        <p:origin x="11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65CB178-0D02-499F-9124-46DDDD02A47C}" type="datetimeFigureOut">
              <a:rPr lang="en-US" smtClean="0"/>
              <a:t>11/23/2021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56892BC-77CC-410B-844E-3B95B00B286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5CB178-0D02-499F-9124-46DDDD02A47C}"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892BC-77CC-410B-844E-3B95B00B28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65CB178-0D02-499F-9124-46DDDD02A47C}" type="datetimeFigureOut">
              <a:rPr lang="en-US" smtClean="0"/>
              <a:t>11/23/2021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56892BC-77CC-410B-844E-3B95B00B286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65CB178-0D02-499F-9124-46DDDD02A47C}"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56892BC-77CC-410B-844E-3B95B00B2861}"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65CB178-0D02-499F-9124-46DDDD02A47C}" type="datetimeFigureOut">
              <a:rPr lang="en-US" smtClean="0"/>
              <a:t>11/23/2021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56892BC-77CC-410B-844E-3B95B00B286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65CB178-0D02-499F-9124-46DDDD02A47C}" type="datetimeFigureOut">
              <a:rPr lang="en-US" smtClean="0"/>
              <a:t>11/23/2021</a:t>
            </a:fld>
            <a:endParaRPr lang="en-US"/>
          </a:p>
        </p:txBody>
      </p:sp>
      <p:sp>
        <p:nvSpPr>
          <p:cNvPr id="10" name="Slide Number Placeholder 9"/>
          <p:cNvSpPr>
            <a:spLocks noGrp="1"/>
          </p:cNvSpPr>
          <p:nvPr>
            <p:ph type="sldNum" sz="quarter" idx="16"/>
          </p:nvPr>
        </p:nvSpPr>
        <p:spPr/>
        <p:txBody>
          <a:bodyPr rtlCol="0"/>
          <a:lstStyle/>
          <a:p>
            <a:fld id="{556892BC-77CC-410B-844E-3B95B00B286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65CB178-0D02-499F-9124-46DDDD02A47C}" type="datetimeFigureOut">
              <a:rPr lang="en-US" smtClean="0"/>
              <a:t>11/23/2021</a:t>
            </a:fld>
            <a:endParaRPr lang="en-US"/>
          </a:p>
        </p:txBody>
      </p:sp>
      <p:sp>
        <p:nvSpPr>
          <p:cNvPr id="12" name="Slide Number Placeholder 11"/>
          <p:cNvSpPr>
            <a:spLocks noGrp="1"/>
          </p:cNvSpPr>
          <p:nvPr>
            <p:ph type="sldNum" sz="quarter" idx="16"/>
          </p:nvPr>
        </p:nvSpPr>
        <p:spPr/>
        <p:txBody>
          <a:bodyPr rtlCol="0"/>
          <a:lstStyle/>
          <a:p>
            <a:fld id="{556892BC-77CC-410B-844E-3B95B00B286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65CB178-0D02-499F-9124-46DDDD02A47C}"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56892BC-77CC-410B-844E-3B95B00B28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CB178-0D02-499F-9124-46DDDD02A47C}"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56892BC-77CC-410B-844E-3B95B00B28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F65CB178-0D02-499F-9124-46DDDD02A47C}"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56892BC-77CC-410B-844E-3B95B00B2861}"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65CB178-0D02-499F-9124-46DDDD02A47C}" type="datetimeFigureOut">
              <a:rPr lang="en-US" smtClean="0"/>
              <a:t>11/23/2021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56892BC-77CC-410B-844E-3B95B00B2861}"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65CB178-0D02-499F-9124-46DDDD02A47C}" type="datetimeFigureOut">
              <a:rPr lang="en-US" smtClean="0"/>
              <a:t>11/23/2021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56892BC-77CC-410B-844E-3B95B00B28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5AA962C9-8032-44E7-9742-E72C4AA681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238"/>
            <a:ext cx="9793392" cy="60154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 y="4221237"/>
            <a:ext cx="8686800" cy="1828800"/>
          </a:xfrm>
        </p:spPr>
        <p:txBody>
          <a:bodyPr>
            <a:normAutofit/>
          </a:bodyPr>
          <a:lstStyle/>
          <a:p>
            <a:r>
              <a:rPr lang="en-US" sz="7200" dirty="0">
                <a:latin typeface="Baskerville Old Face" panose="02020602080505020303" pitchFamily="18" charset="0"/>
              </a:rPr>
              <a:t>Hegel</a:t>
            </a:r>
            <a:endParaRPr lang="en-US" sz="4800" i="1" dirty="0">
              <a:latin typeface="Baskerville Old Face" panose="02020602080505020303" pitchFamily="18" charset="0"/>
            </a:endParaRPr>
          </a:p>
        </p:txBody>
      </p:sp>
      <p:sp>
        <p:nvSpPr>
          <p:cNvPr id="3" name="Subtitle 2"/>
          <p:cNvSpPr>
            <a:spLocks noGrp="1"/>
          </p:cNvSpPr>
          <p:nvPr>
            <p:ph type="subTitle" idx="1"/>
          </p:nvPr>
        </p:nvSpPr>
        <p:spPr>
          <a:xfrm>
            <a:off x="2362200" y="6050037"/>
            <a:ext cx="6629400" cy="655563"/>
          </a:xfrm>
        </p:spPr>
        <p:txBody>
          <a:bodyPr>
            <a:normAutofit fontScale="70000" lnSpcReduction="20000"/>
          </a:bodyPr>
          <a:lstStyle/>
          <a:p>
            <a:pPr>
              <a:lnSpc>
                <a:spcPct val="120000"/>
              </a:lnSpc>
              <a:spcBef>
                <a:spcPts val="0"/>
              </a:spcBef>
            </a:pPr>
            <a:r>
              <a:rPr lang="en-US" dirty="0">
                <a:latin typeface="Baskerville Old Face" panose="02020602080505020303" pitchFamily="18" charset="0"/>
              </a:rPr>
              <a:t>Monterey Peninsula College</a:t>
            </a:r>
          </a:p>
          <a:p>
            <a:pPr>
              <a:lnSpc>
                <a:spcPct val="120000"/>
              </a:lnSpc>
              <a:spcBef>
                <a:spcPts val="0"/>
              </a:spcBef>
            </a:pPr>
            <a:r>
              <a:rPr lang="en-US" dirty="0">
                <a:latin typeface="Baskerville Old Face" panose="02020602080505020303" pitchFamily="18" charset="0"/>
              </a:rPr>
              <a:t>GENT 11/411: Reaction and Revolution (1775-1815)</a:t>
            </a:r>
          </a:p>
        </p:txBody>
      </p:sp>
      <p:sp>
        <p:nvSpPr>
          <p:cNvPr id="4" name="Subtitle 2"/>
          <p:cNvSpPr txBox="1">
            <a:spLocks/>
          </p:cNvSpPr>
          <p:nvPr/>
        </p:nvSpPr>
        <p:spPr>
          <a:xfrm>
            <a:off x="-1905000" y="6096000"/>
            <a:ext cx="4114800" cy="655563"/>
          </a:xfrm>
          <a:prstGeom prst="rect">
            <a:avLst/>
          </a:prstGeom>
        </p:spPr>
        <p:txBody>
          <a:bodyPr vert="horz" anchor="ctr">
            <a:normAutofit fontScale="70000" lnSpcReduction="20000"/>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r">
              <a:lnSpc>
                <a:spcPct val="120000"/>
              </a:lnSpc>
              <a:spcBef>
                <a:spcPts val="0"/>
              </a:spcBef>
            </a:pPr>
            <a:r>
              <a:rPr lang="en-US" dirty="0">
                <a:latin typeface="Baskerville Old Face" panose="02020602080505020303" pitchFamily="18" charset="0"/>
              </a:rPr>
              <a:t>Stephanie </a:t>
            </a:r>
            <a:r>
              <a:rPr lang="en-US" dirty="0" err="1">
                <a:latin typeface="Baskerville Old Face" panose="02020602080505020303" pitchFamily="18" charset="0"/>
              </a:rPr>
              <a:t>Spoto</a:t>
            </a:r>
            <a:endParaRPr lang="en-US" dirty="0">
              <a:latin typeface="Baskerville Old Face" panose="02020602080505020303" pitchFamily="18" charset="0"/>
            </a:endParaRPr>
          </a:p>
          <a:p>
            <a:pPr algn="r">
              <a:lnSpc>
                <a:spcPct val="120000"/>
              </a:lnSpc>
              <a:spcBef>
                <a:spcPts val="0"/>
              </a:spcBef>
            </a:pPr>
            <a:r>
              <a:rPr lang="en-US" dirty="0">
                <a:latin typeface="Baskerville Old Face" panose="02020602080505020303" pitchFamily="18" charset="0"/>
              </a:rPr>
              <a:t>11/23/2021</a:t>
            </a:r>
          </a:p>
        </p:txBody>
      </p:sp>
    </p:spTree>
    <p:extLst>
      <p:ext uri="{BB962C8B-B14F-4D97-AF65-F5344CB8AC3E}">
        <p14:creationId xmlns:p14="http://schemas.microsoft.com/office/powerpoint/2010/main" val="358639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2CDB-8CAE-48DE-BE3D-A7EF727F9D0B}"/>
              </a:ext>
            </a:extLst>
          </p:cNvPr>
          <p:cNvSpPr>
            <a:spLocks noGrp="1"/>
          </p:cNvSpPr>
          <p:nvPr>
            <p:ph type="title"/>
          </p:nvPr>
        </p:nvSpPr>
        <p:spPr/>
        <p:txBody>
          <a:bodyPr>
            <a:normAutofit fontScale="90000"/>
          </a:bodyPr>
          <a:lstStyle/>
          <a:p>
            <a:r>
              <a:rPr lang="en-US" dirty="0"/>
              <a:t>Freedom and Will</a:t>
            </a:r>
            <a:br>
              <a:rPr lang="en-US" dirty="0"/>
            </a:br>
            <a:r>
              <a:rPr lang="en-US" sz="3600" i="1" dirty="0"/>
              <a:t>Universal Will</a:t>
            </a:r>
            <a:endParaRPr lang="en-US" dirty="0"/>
          </a:p>
        </p:txBody>
      </p:sp>
      <p:sp>
        <p:nvSpPr>
          <p:cNvPr id="3" name="Content Placeholder 2">
            <a:extLst>
              <a:ext uri="{FF2B5EF4-FFF2-40B4-BE49-F238E27FC236}">
                <a16:creationId xmlns:a16="http://schemas.microsoft.com/office/drawing/2014/main" id="{9463C256-89E6-4652-B62D-BB6D2B05226C}"/>
              </a:ext>
            </a:extLst>
          </p:cNvPr>
          <p:cNvSpPr>
            <a:spLocks noGrp="1"/>
          </p:cNvSpPr>
          <p:nvPr>
            <p:ph sz="quarter" idx="1"/>
          </p:nvPr>
        </p:nvSpPr>
        <p:spPr>
          <a:xfrm>
            <a:off x="304800" y="1600200"/>
            <a:ext cx="8461248" cy="5029200"/>
          </a:xfrm>
        </p:spPr>
        <p:txBody>
          <a:bodyPr>
            <a:normAutofit fontScale="70000" lnSpcReduction="20000"/>
          </a:bodyPr>
          <a:lstStyle/>
          <a:p>
            <a:r>
              <a:rPr lang="en-US" dirty="0"/>
              <a:t>History/Origins of right relevant to the study of one thing: free will.</a:t>
            </a:r>
          </a:p>
          <a:p>
            <a:r>
              <a:rPr lang="en-US" dirty="0"/>
              <a:t>Free will is the origin of right </a:t>
            </a:r>
            <a:r>
              <a:rPr lang="en-US" dirty="0">
                <a:sym typeface="Wingdings" panose="05000000000000000000" pitchFamily="2" charset="2"/>
              </a:rPr>
              <a:t> mind/spirit (</a:t>
            </a:r>
            <a:r>
              <a:rPr lang="en-US" i="1" dirty="0">
                <a:sym typeface="Wingdings" panose="05000000000000000000" pitchFamily="2" charset="2"/>
              </a:rPr>
              <a:t>Geist</a:t>
            </a:r>
            <a:r>
              <a:rPr lang="en-US" dirty="0">
                <a:sym typeface="Wingdings" panose="05000000000000000000" pitchFamily="2" charset="2"/>
              </a:rPr>
              <a:t>) objectifies itself in social/political institutions which give expression to freedom</a:t>
            </a:r>
          </a:p>
          <a:p>
            <a:pPr lvl="1"/>
            <a:r>
              <a:rPr lang="en-US" dirty="0"/>
              <a:t>This expression of freedom is both the goal and the substance of right</a:t>
            </a:r>
          </a:p>
          <a:p>
            <a:r>
              <a:rPr lang="en-US" dirty="0"/>
              <a:t>This goal = ethical life in the state </a:t>
            </a:r>
            <a:r>
              <a:rPr lang="en-US" dirty="0">
                <a:sym typeface="Wingdings" panose="05000000000000000000" pitchFamily="2" charset="2"/>
              </a:rPr>
              <a:t> the unity of the universal and the subjective will</a:t>
            </a:r>
          </a:p>
          <a:p>
            <a:r>
              <a:rPr lang="en-US" dirty="0"/>
              <a:t>Universal will: freedom as its essence (but separate from the subjective will is only abstract or indeterminate)</a:t>
            </a:r>
          </a:p>
          <a:p>
            <a:pPr lvl="1"/>
            <a:r>
              <a:rPr lang="en-US" dirty="0"/>
              <a:t>Considered separately from subjective will, it is "the element of pure indeterminacy or that pure reflection of the ego into itself which involves the dissipation of every restriction and every content either immediately presented by nature, by needs, desires, and impulses, or given and determined by any means whatever"</a:t>
            </a:r>
          </a:p>
          <a:p>
            <a:r>
              <a:rPr lang="en-US" dirty="0"/>
              <a:t>Universal will: in the Idea of freedom, the moment where the will is thought of as a state of unconstrained volition, not hindered by circumstances or limitations </a:t>
            </a:r>
            <a:r>
              <a:rPr lang="en-US" dirty="0">
                <a:sym typeface="Wingdings" panose="05000000000000000000" pitchFamily="2" charset="2"/>
              </a:rPr>
              <a:t> a pure form of willing</a:t>
            </a:r>
          </a:p>
          <a:p>
            <a:pPr lvl="1"/>
            <a:r>
              <a:rPr lang="en-US" dirty="0"/>
              <a:t>The modern libertarian view of unrestricted and uncoerced choice and as the absence of restraint</a:t>
            </a:r>
          </a:p>
          <a:p>
            <a:pPr lvl="1"/>
            <a:r>
              <a:rPr lang="en-US" dirty="0"/>
              <a:t>“Negative liberty” </a:t>
            </a:r>
            <a:r>
              <a:rPr lang="en-US" dirty="0">
                <a:sym typeface="Wingdings" panose="05000000000000000000" pitchFamily="2" charset="2"/>
              </a:rPr>
              <a:t> Hobbes</a:t>
            </a:r>
            <a:r>
              <a:rPr lang="en-US" dirty="0"/>
              <a:t> </a:t>
            </a:r>
          </a:p>
        </p:txBody>
      </p:sp>
    </p:spTree>
    <p:extLst>
      <p:ext uri="{BB962C8B-B14F-4D97-AF65-F5344CB8AC3E}">
        <p14:creationId xmlns:p14="http://schemas.microsoft.com/office/powerpoint/2010/main" val="312187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1E27-739C-4F25-84DA-9F6CFB61DA8A}"/>
              </a:ext>
            </a:extLst>
          </p:cNvPr>
          <p:cNvSpPr>
            <a:spLocks noGrp="1"/>
          </p:cNvSpPr>
          <p:nvPr>
            <p:ph type="title"/>
          </p:nvPr>
        </p:nvSpPr>
        <p:spPr/>
        <p:txBody>
          <a:bodyPr>
            <a:normAutofit fontScale="90000"/>
          </a:bodyPr>
          <a:lstStyle/>
          <a:p>
            <a:r>
              <a:rPr lang="en-US" dirty="0"/>
              <a:t>Freedom and Will</a:t>
            </a:r>
            <a:br>
              <a:rPr lang="en-US" dirty="0"/>
            </a:br>
            <a:r>
              <a:rPr lang="en-US" sz="3600" i="1" dirty="0"/>
              <a:t>Subjective Will &amp; Universal Will Unified</a:t>
            </a:r>
            <a:endParaRPr lang="en-US" dirty="0"/>
          </a:p>
        </p:txBody>
      </p:sp>
      <p:sp>
        <p:nvSpPr>
          <p:cNvPr id="3" name="Content Placeholder 2">
            <a:extLst>
              <a:ext uri="{FF2B5EF4-FFF2-40B4-BE49-F238E27FC236}">
                <a16:creationId xmlns:a16="http://schemas.microsoft.com/office/drawing/2014/main" id="{D924D578-3A1C-480B-8F80-B732F1A086E8}"/>
              </a:ext>
            </a:extLst>
          </p:cNvPr>
          <p:cNvSpPr>
            <a:spLocks noGrp="1"/>
          </p:cNvSpPr>
          <p:nvPr>
            <p:ph sz="quarter" idx="1"/>
          </p:nvPr>
        </p:nvSpPr>
        <p:spPr>
          <a:xfrm>
            <a:off x="228600" y="1600200"/>
            <a:ext cx="8537448" cy="5029200"/>
          </a:xfrm>
        </p:spPr>
        <p:txBody>
          <a:bodyPr>
            <a:normAutofit fontScale="85000" lnSpcReduction="20000"/>
          </a:bodyPr>
          <a:lstStyle/>
          <a:p>
            <a:r>
              <a:rPr lang="en-US" dirty="0"/>
              <a:t>Subjective will: activity that incorporates “differentiation, determination, and positing of a determinacy as a content and object”</a:t>
            </a:r>
          </a:p>
          <a:p>
            <a:pPr lvl="1"/>
            <a:r>
              <a:rPr lang="en-US" dirty="0"/>
              <a:t>Meaning that the will is not only unconstrained in action </a:t>
            </a:r>
            <a:r>
              <a:rPr lang="en-US" dirty="0">
                <a:sym typeface="Wingdings" panose="05000000000000000000" pitchFamily="2" charset="2"/>
              </a:rPr>
              <a:t> but can actually manifest the doing of certain things, like through expertise or talent (“positive freedom”)</a:t>
            </a:r>
          </a:p>
          <a:p>
            <a:r>
              <a:rPr lang="en-US" dirty="0"/>
              <a:t>Maintaining a distinction between the subjective and universal wills in the unity (identity-in-difference) is what helps produce the rational self-determination of the self </a:t>
            </a:r>
            <a:r>
              <a:rPr lang="en-US" dirty="0">
                <a:sym typeface="Wingdings" panose="05000000000000000000" pitchFamily="2" charset="2"/>
              </a:rPr>
              <a:t> and understanding of state as a whole</a:t>
            </a:r>
          </a:p>
          <a:p>
            <a:r>
              <a:rPr lang="en-US" dirty="0">
                <a:sym typeface="Wingdings" panose="05000000000000000000" pitchFamily="2" charset="2"/>
              </a:rPr>
              <a:t>Freedom as self-determination = unity in difference of subjective and universal will (either as individual or group)</a:t>
            </a:r>
            <a:endParaRPr lang="en-US" dirty="0"/>
          </a:p>
          <a:p>
            <a:r>
              <a:rPr lang="en-US" dirty="0"/>
              <a:t>Negative self-relation of freedom: the subordination of natural impulses and desires to purpose, goals, and self-reflection </a:t>
            </a:r>
            <a:r>
              <a:rPr lang="en-US" dirty="0">
                <a:sym typeface="Wingdings" panose="05000000000000000000" pitchFamily="2" charset="2"/>
              </a:rPr>
              <a:t> requires commitment to rational principles</a:t>
            </a:r>
            <a:endParaRPr lang="en-US" dirty="0"/>
          </a:p>
        </p:txBody>
      </p:sp>
    </p:spTree>
    <p:extLst>
      <p:ext uri="{BB962C8B-B14F-4D97-AF65-F5344CB8AC3E}">
        <p14:creationId xmlns:p14="http://schemas.microsoft.com/office/powerpoint/2010/main" val="182020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68EA-0E94-471B-B2F4-5EBB4D703CA7}"/>
              </a:ext>
            </a:extLst>
          </p:cNvPr>
          <p:cNvSpPr>
            <a:spLocks noGrp="1"/>
          </p:cNvSpPr>
          <p:nvPr>
            <p:ph type="title"/>
          </p:nvPr>
        </p:nvSpPr>
        <p:spPr/>
        <p:txBody>
          <a:bodyPr/>
          <a:lstStyle/>
          <a:p>
            <a:r>
              <a:rPr lang="en-US" dirty="0"/>
              <a:t>Free Will and Participation</a:t>
            </a:r>
          </a:p>
        </p:txBody>
      </p:sp>
      <p:sp>
        <p:nvSpPr>
          <p:cNvPr id="3" name="Content Placeholder 2">
            <a:extLst>
              <a:ext uri="{FF2B5EF4-FFF2-40B4-BE49-F238E27FC236}">
                <a16:creationId xmlns:a16="http://schemas.microsoft.com/office/drawing/2014/main" id="{42687071-0C92-431D-A51F-CEF0B6D80DE3}"/>
              </a:ext>
            </a:extLst>
          </p:cNvPr>
          <p:cNvSpPr>
            <a:spLocks noGrp="1"/>
          </p:cNvSpPr>
          <p:nvPr>
            <p:ph sz="quarter" idx="1"/>
          </p:nvPr>
        </p:nvSpPr>
        <p:spPr>
          <a:xfrm>
            <a:off x="3505200" y="1600200"/>
            <a:ext cx="5260848" cy="5257800"/>
          </a:xfrm>
        </p:spPr>
        <p:txBody>
          <a:bodyPr>
            <a:normAutofit lnSpcReduction="10000"/>
          </a:bodyPr>
          <a:lstStyle/>
          <a:p>
            <a:r>
              <a:rPr lang="en-US" dirty="0"/>
              <a:t>Free will is a central concept to </a:t>
            </a:r>
            <a:r>
              <a:rPr lang="en-US" i="1" dirty="0"/>
              <a:t>The Philosophy of Right</a:t>
            </a:r>
            <a:r>
              <a:rPr lang="en-US" dirty="0"/>
              <a:t>.</a:t>
            </a:r>
          </a:p>
          <a:p>
            <a:r>
              <a:rPr lang="en-US" dirty="0"/>
              <a:t>Hegel argues that free will can only realize itself in the complex social relations of contracts, property rights and relations, moral commitments, the legal system, the polity, etc.</a:t>
            </a:r>
          </a:p>
          <a:p>
            <a:r>
              <a:rPr lang="en-US" dirty="0"/>
              <a:t>In order to be truly free, a person must participate in all of these different arenas of the life of the state.</a:t>
            </a:r>
          </a:p>
        </p:txBody>
      </p:sp>
      <p:pic>
        <p:nvPicPr>
          <p:cNvPr id="6148" name="Picture 4">
            <a:extLst>
              <a:ext uri="{FF2B5EF4-FFF2-40B4-BE49-F238E27FC236}">
                <a16:creationId xmlns:a16="http://schemas.microsoft.com/office/drawing/2014/main" id="{43DB7A5F-03EE-44EB-B6D1-1BA5264F3E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52" y="1652155"/>
            <a:ext cx="2989263" cy="494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204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8E04-D755-4E4E-B6E7-09F068BA858F}"/>
              </a:ext>
            </a:extLst>
          </p:cNvPr>
          <p:cNvSpPr>
            <a:spLocks noGrp="1"/>
          </p:cNvSpPr>
          <p:nvPr>
            <p:ph type="title"/>
          </p:nvPr>
        </p:nvSpPr>
        <p:spPr/>
        <p:txBody>
          <a:bodyPr/>
          <a:lstStyle/>
          <a:p>
            <a:r>
              <a:rPr lang="en-US" dirty="0"/>
              <a:t>The Three Spheres of Right</a:t>
            </a:r>
          </a:p>
        </p:txBody>
      </p:sp>
      <p:sp>
        <p:nvSpPr>
          <p:cNvPr id="3" name="Content Placeholder 2">
            <a:extLst>
              <a:ext uri="{FF2B5EF4-FFF2-40B4-BE49-F238E27FC236}">
                <a16:creationId xmlns:a16="http://schemas.microsoft.com/office/drawing/2014/main" id="{00B84EDC-7BCB-4C0D-9147-3447CE69CACA}"/>
              </a:ext>
            </a:extLst>
          </p:cNvPr>
          <p:cNvSpPr>
            <a:spLocks noGrp="1"/>
          </p:cNvSpPr>
          <p:nvPr>
            <p:ph sz="quarter" idx="1"/>
          </p:nvPr>
        </p:nvSpPr>
        <p:spPr>
          <a:xfrm>
            <a:off x="3886200" y="1600200"/>
            <a:ext cx="5181600" cy="5257800"/>
          </a:xfrm>
        </p:spPr>
        <p:txBody>
          <a:bodyPr>
            <a:normAutofit fontScale="85000" lnSpcReduction="20000"/>
          </a:bodyPr>
          <a:lstStyle/>
          <a:p>
            <a:r>
              <a:rPr lang="en-US" dirty="0"/>
              <a:t>The majority of the book focuses on discussions of the Three Spheres of Right </a:t>
            </a:r>
          </a:p>
          <a:p>
            <a:pPr lvl="1"/>
            <a:r>
              <a:rPr lang="en-US" dirty="0">
                <a:sym typeface="Wingdings" panose="05000000000000000000" pitchFamily="2" charset="2"/>
              </a:rPr>
              <a:t>Abstract Right (</a:t>
            </a:r>
            <a:r>
              <a:rPr lang="en-US" i="1" dirty="0" err="1">
                <a:sym typeface="Wingdings" panose="05000000000000000000" pitchFamily="2" charset="2"/>
              </a:rPr>
              <a:t>Recht</a:t>
            </a:r>
            <a:r>
              <a:rPr lang="en-US" dirty="0">
                <a:sym typeface="Wingdings" panose="05000000000000000000" pitchFamily="2" charset="2"/>
              </a:rPr>
              <a:t>): “non-interference” is a way of respecting others. This alone is not enough.</a:t>
            </a:r>
          </a:p>
          <a:p>
            <a:pPr lvl="1"/>
            <a:r>
              <a:rPr lang="en-US" dirty="0">
                <a:sym typeface="Wingdings" panose="05000000000000000000" pitchFamily="2" charset="2"/>
              </a:rPr>
              <a:t>Morality (</a:t>
            </a:r>
            <a:r>
              <a:rPr lang="en-US" i="1" dirty="0" err="1"/>
              <a:t>Moralität</a:t>
            </a:r>
            <a:r>
              <a:rPr lang="en-US" dirty="0"/>
              <a:t>): Human reflect on their own being and subjectivity </a:t>
            </a:r>
            <a:r>
              <a:rPr lang="en-US" dirty="0">
                <a:sym typeface="Wingdings" panose="05000000000000000000" pitchFamily="2" charset="2"/>
              </a:rPr>
              <a:t> see their own subjectivity and therefore the subjectivity of others  necessary in order to respect them</a:t>
            </a:r>
          </a:p>
          <a:p>
            <a:pPr lvl="1"/>
            <a:r>
              <a:rPr lang="en-US" dirty="0"/>
              <a:t>Ethical Life (</a:t>
            </a:r>
            <a:r>
              <a:rPr lang="en-US" i="1" dirty="0" err="1"/>
              <a:t>Sittlichkeit</a:t>
            </a:r>
            <a:r>
              <a:rPr lang="en-US" dirty="0"/>
              <a:t>): Integrates subjective/individual feelings and universal concepts of right </a:t>
            </a:r>
            <a:r>
              <a:rPr lang="en-US" dirty="0">
                <a:sym typeface="Wingdings" panose="05000000000000000000" pitchFamily="2" charset="2"/>
              </a:rPr>
              <a:t> here is the realm of Hegel’s exploration of the family, society, and the state.</a:t>
            </a:r>
            <a:endParaRPr lang="en-US" dirty="0"/>
          </a:p>
        </p:txBody>
      </p:sp>
      <p:pic>
        <p:nvPicPr>
          <p:cNvPr id="6" name="Picture 5">
            <a:extLst>
              <a:ext uri="{FF2B5EF4-FFF2-40B4-BE49-F238E27FC236}">
                <a16:creationId xmlns:a16="http://schemas.microsoft.com/office/drawing/2014/main" id="{778A6D9C-1FB1-45CE-8F0A-941351BDBAAC}"/>
              </a:ext>
            </a:extLst>
          </p:cNvPr>
          <p:cNvPicPr>
            <a:picLocks noChangeAspect="1"/>
          </p:cNvPicPr>
          <p:nvPr/>
        </p:nvPicPr>
        <p:blipFill rotWithShape="1">
          <a:blip r:embed="rId2"/>
          <a:srcRect l="14308" r="15448"/>
          <a:stretch/>
        </p:blipFill>
        <p:spPr>
          <a:xfrm>
            <a:off x="0" y="2514600"/>
            <a:ext cx="4114801" cy="3505200"/>
          </a:xfrm>
          <a:prstGeom prst="rect">
            <a:avLst/>
          </a:prstGeom>
        </p:spPr>
      </p:pic>
    </p:spTree>
    <p:extLst>
      <p:ext uri="{BB962C8B-B14F-4D97-AF65-F5344CB8AC3E}">
        <p14:creationId xmlns:p14="http://schemas.microsoft.com/office/powerpoint/2010/main" val="2654535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2B54-62E1-4BC8-B237-D125D91D8A62}"/>
              </a:ext>
            </a:extLst>
          </p:cNvPr>
          <p:cNvSpPr>
            <a:spLocks noGrp="1"/>
          </p:cNvSpPr>
          <p:nvPr>
            <p:ph type="title"/>
          </p:nvPr>
        </p:nvSpPr>
        <p:spPr/>
        <p:txBody>
          <a:bodyPr>
            <a:normAutofit fontScale="90000"/>
          </a:bodyPr>
          <a:lstStyle/>
          <a:p>
            <a:r>
              <a:rPr lang="en-US" dirty="0" err="1"/>
              <a:t>Subsumption</a:t>
            </a:r>
            <a:r>
              <a:rPr lang="en-US" dirty="0"/>
              <a:t> of the State under World History</a:t>
            </a:r>
          </a:p>
        </p:txBody>
      </p:sp>
      <p:sp>
        <p:nvSpPr>
          <p:cNvPr id="3" name="Content Placeholder 2">
            <a:extLst>
              <a:ext uri="{FF2B5EF4-FFF2-40B4-BE49-F238E27FC236}">
                <a16:creationId xmlns:a16="http://schemas.microsoft.com/office/drawing/2014/main" id="{0562CB84-C042-463A-A67B-1F9FCDE00407}"/>
              </a:ext>
            </a:extLst>
          </p:cNvPr>
          <p:cNvSpPr>
            <a:spLocks noGrp="1"/>
          </p:cNvSpPr>
          <p:nvPr>
            <p:ph sz="quarter" idx="1"/>
          </p:nvPr>
        </p:nvSpPr>
        <p:spPr/>
        <p:txBody>
          <a:bodyPr>
            <a:normAutofit fontScale="92500"/>
          </a:bodyPr>
          <a:lstStyle/>
          <a:p>
            <a:r>
              <a:rPr lang="en-US" dirty="0"/>
              <a:t>While creating these layers of right (with the ethical life being related to the state), the state is subsumed by history</a:t>
            </a:r>
          </a:p>
          <a:p>
            <a:pPr lvl="1"/>
            <a:r>
              <a:rPr lang="en-US" dirty="0"/>
              <a:t>World history is a higher totality </a:t>
            </a:r>
            <a:r>
              <a:rPr lang="en-US" dirty="0">
                <a:sym typeface="Wingdings" panose="05000000000000000000" pitchFamily="2" charset="2"/>
              </a:rPr>
              <a:t> individual states arise in this totality, they have conflict and then they eventually fall</a:t>
            </a:r>
            <a:endParaRPr lang="en-US" dirty="0"/>
          </a:p>
          <a:p>
            <a:r>
              <a:rPr lang="en-US" dirty="0"/>
              <a:t>History moving on a course towards ever-increasing actualization of freedom </a:t>
            </a:r>
            <a:r>
              <a:rPr lang="en-US" dirty="0">
                <a:sym typeface="Wingdings" panose="05000000000000000000" pitchFamily="2" charset="2"/>
              </a:rPr>
              <a:t> the </a:t>
            </a:r>
            <a:r>
              <a:rPr lang="en-US" i="1" dirty="0">
                <a:sym typeface="Wingdings" panose="05000000000000000000" pitchFamily="2" charset="2"/>
              </a:rPr>
              <a:t>telos</a:t>
            </a:r>
            <a:r>
              <a:rPr lang="en-US" dirty="0">
                <a:sym typeface="Wingdings" panose="05000000000000000000" pitchFamily="2" charset="2"/>
              </a:rPr>
              <a:t> of history</a:t>
            </a:r>
          </a:p>
          <a:p>
            <a:r>
              <a:rPr lang="en-US" dirty="0"/>
              <a:t>Each historical era remedies the failures of earlier ones</a:t>
            </a:r>
          </a:p>
          <a:p>
            <a:r>
              <a:rPr lang="en-US" dirty="0"/>
              <a:t>However, history has not yet been able to tackle certain vital tasks associated with the state’s inner organization</a:t>
            </a:r>
          </a:p>
        </p:txBody>
      </p:sp>
    </p:spTree>
    <p:extLst>
      <p:ext uri="{BB962C8B-B14F-4D97-AF65-F5344CB8AC3E}">
        <p14:creationId xmlns:p14="http://schemas.microsoft.com/office/powerpoint/2010/main" val="335811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2B222-F3C9-4A79-9D39-DB3743908FE0}"/>
              </a:ext>
            </a:extLst>
          </p:cNvPr>
          <p:cNvSpPr>
            <a:spLocks noGrp="1"/>
          </p:cNvSpPr>
          <p:nvPr>
            <p:ph type="title"/>
          </p:nvPr>
        </p:nvSpPr>
        <p:spPr/>
        <p:txBody>
          <a:bodyPr>
            <a:normAutofit fontScale="90000"/>
          </a:bodyPr>
          <a:lstStyle/>
          <a:p>
            <a:r>
              <a:rPr lang="en-US" dirty="0">
                <a:latin typeface="Baskerville Old Face" panose="02020602080505020303" pitchFamily="18" charset="0"/>
              </a:rPr>
              <a:t>Georg Wilhelm Friedrich Hegel </a:t>
            </a:r>
            <a:br>
              <a:rPr lang="en-US" dirty="0">
                <a:latin typeface="Baskerville Old Face" panose="02020602080505020303" pitchFamily="18" charset="0"/>
              </a:rPr>
            </a:br>
            <a:r>
              <a:rPr lang="en-US" dirty="0">
                <a:latin typeface="Baskerville Old Face" panose="02020602080505020303" pitchFamily="18" charset="0"/>
              </a:rPr>
              <a:t>(1770-1831)</a:t>
            </a:r>
          </a:p>
        </p:txBody>
      </p:sp>
      <p:sp>
        <p:nvSpPr>
          <p:cNvPr id="3" name="Content Placeholder 2">
            <a:extLst>
              <a:ext uri="{FF2B5EF4-FFF2-40B4-BE49-F238E27FC236}">
                <a16:creationId xmlns:a16="http://schemas.microsoft.com/office/drawing/2014/main" id="{065C0924-C08E-42FE-B2CB-4CD596844EDD}"/>
              </a:ext>
            </a:extLst>
          </p:cNvPr>
          <p:cNvSpPr>
            <a:spLocks noGrp="1"/>
          </p:cNvSpPr>
          <p:nvPr>
            <p:ph sz="quarter" idx="1"/>
          </p:nvPr>
        </p:nvSpPr>
        <p:spPr>
          <a:xfrm>
            <a:off x="3962400" y="1600200"/>
            <a:ext cx="4803648" cy="5334000"/>
          </a:xfrm>
        </p:spPr>
        <p:txBody>
          <a:bodyPr>
            <a:normAutofit fontScale="85000" lnSpcReduction="10000"/>
          </a:bodyPr>
          <a:lstStyle/>
          <a:p>
            <a:r>
              <a:rPr lang="en-US" dirty="0">
                <a:latin typeface="Baskerville Old Face" panose="02020602080505020303" pitchFamily="18" charset="0"/>
              </a:rPr>
              <a:t>German philosopher</a:t>
            </a:r>
          </a:p>
          <a:p>
            <a:r>
              <a:rPr lang="en-US" dirty="0">
                <a:latin typeface="Baskerville Old Face" panose="02020602080505020303" pitchFamily="18" charset="0"/>
              </a:rPr>
              <a:t>Important thinker in German idealism</a:t>
            </a:r>
          </a:p>
          <a:p>
            <a:r>
              <a:rPr lang="en-US" dirty="0">
                <a:latin typeface="Baskerville Old Face" panose="02020602080505020303" pitchFamily="18" charset="0"/>
              </a:rPr>
              <a:t>Primarily influential in the continental tradition of philosopher – becoming increasingly important in analytic tradition as well</a:t>
            </a:r>
          </a:p>
          <a:p>
            <a:r>
              <a:rPr lang="en-US" dirty="0">
                <a:latin typeface="Baskerville Old Face" panose="02020602080505020303" pitchFamily="18" charset="0"/>
              </a:rPr>
              <a:t>In his day, he was widely recognized for his achievements</a:t>
            </a:r>
          </a:p>
          <a:p>
            <a:r>
              <a:rPr lang="en-US" dirty="0">
                <a:latin typeface="Baskerville Old Face" panose="02020602080505020303" pitchFamily="18" charset="0"/>
              </a:rPr>
              <a:t>Hegel is a divisive figure</a:t>
            </a:r>
            <a:r>
              <a:rPr lang="en-US" dirty="0">
                <a:latin typeface="Baskerville Old Face" panose="02020602080505020303" pitchFamily="18" charset="0"/>
                <a:sym typeface="Wingdings" panose="05000000000000000000" pitchFamily="2" charset="2"/>
              </a:rPr>
              <a:t> but his importance to Western philosophy universally acknowledged.</a:t>
            </a:r>
            <a:endParaRPr lang="en-US" dirty="0">
              <a:latin typeface="Baskerville Old Face" panose="02020602080505020303" pitchFamily="18" charset="0"/>
            </a:endParaRPr>
          </a:p>
        </p:txBody>
      </p:sp>
      <p:sp>
        <p:nvSpPr>
          <p:cNvPr id="4" name="TextBox 3">
            <a:extLst>
              <a:ext uri="{FF2B5EF4-FFF2-40B4-BE49-F238E27FC236}">
                <a16:creationId xmlns:a16="http://schemas.microsoft.com/office/drawing/2014/main" id="{DDC3C845-624D-4E9B-A218-118153F4F4C7}"/>
              </a:ext>
            </a:extLst>
          </p:cNvPr>
          <p:cNvSpPr txBox="1"/>
          <p:nvPr/>
        </p:nvSpPr>
        <p:spPr>
          <a:xfrm>
            <a:off x="304800" y="6212742"/>
            <a:ext cx="3657600" cy="307777"/>
          </a:xfrm>
          <a:prstGeom prst="rect">
            <a:avLst/>
          </a:prstGeom>
          <a:noFill/>
        </p:spPr>
        <p:txBody>
          <a:bodyPr wrap="square" rtlCol="0">
            <a:spAutoFit/>
          </a:bodyPr>
          <a:lstStyle/>
          <a:p>
            <a:r>
              <a:rPr lang="pl-PL" sz="1400" dirty="0"/>
              <a:t>Portrait by Jakob Schlesinger, 1831</a:t>
            </a:r>
            <a:endParaRPr lang="en-US" sz="1400" dirty="0"/>
          </a:p>
        </p:txBody>
      </p:sp>
      <p:pic>
        <p:nvPicPr>
          <p:cNvPr id="1029" name="Picture 5">
            <a:extLst>
              <a:ext uri="{FF2B5EF4-FFF2-40B4-BE49-F238E27FC236}">
                <a16:creationId xmlns:a16="http://schemas.microsoft.com/office/drawing/2014/main" id="{4B18724E-71F4-4699-94C0-53DFD7AA1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16942"/>
            <a:ext cx="3549809"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53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7276-14B6-4028-A4BA-70A07333F223}"/>
              </a:ext>
            </a:extLst>
          </p:cNvPr>
          <p:cNvSpPr>
            <a:spLocks noGrp="1"/>
          </p:cNvSpPr>
          <p:nvPr>
            <p:ph type="title"/>
          </p:nvPr>
        </p:nvSpPr>
        <p:spPr/>
        <p:txBody>
          <a:bodyPr/>
          <a:lstStyle/>
          <a:p>
            <a:r>
              <a:rPr lang="en-US" dirty="0"/>
              <a:t>Hegel’s major contributions</a:t>
            </a:r>
          </a:p>
        </p:txBody>
      </p:sp>
      <p:sp>
        <p:nvSpPr>
          <p:cNvPr id="3" name="Content Placeholder 2">
            <a:extLst>
              <a:ext uri="{FF2B5EF4-FFF2-40B4-BE49-F238E27FC236}">
                <a16:creationId xmlns:a16="http://schemas.microsoft.com/office/drawing/2014/main" id="{A6F41EDE-FB29-4CC5-AA2F-3021B559C7DC}"/>
              </a:ext>
            </a:extLst>
          </p:cNvPr>
          <p:cNvSpPr>
            <a:spLocks noGrp="1"/>
          </p:cNvSpPr>
          <p:nvPr>
            <p:ph sz="quarter" idx="1"/>
          </p:nvPr>
        </p:nvSpPr>
        <p:spPr>
          <a:xfrm>
            <a:off x="152399" y="1524000"/>
            <a:ext cx="5715001" cy="5257800"/>
          </a:xfrm>
        </p:spPr>
        <p:txBody>
          <a:bodyPr>
            <a:normAutofit fontScale="92500" lnSpcReduction="20000"/>
          </a:bodyPr>
          <a:lstStyle/>
          <a:p>
            <a:r>
              <a:rPr lang="en-US" sz="2400" dirty="0"/>
              <a:t>One of his most principal achievements: absolute idealism</a:t>
            </a:r>
          </a:p>
          <a:p>
            <a:pPr lvl="1"/>
            <a:r>
              <a:rPr lang="en-US" sz="2000" dirty="0"/>
              <a:t>Dualisms (like mind/nature or subject/object) are overcome</a:t>
            </a:r>
          </a:p>
          <a:p>
            <a:r>
              <a:rPr lang="en-US" sz="2400" dirty="0"/>
              <a:t>Philosophy of Spirit: integrates psychology, history, religion, art, the state</a:t>
            </a:r>
          </a:p>
          <a:p>
            <a:r>
              <a:rPr lang="en-US" sz="2400" dirty="0"/>
              <a:t>Master-Slave dialectic: especially important in later French theory and philosophy</a:t>
            </a:r>
          </a:p>
          <a:p>
            <a:r>
              <a:rPr lang="en-US" sz="2400" dirty="0"/>
              <a:t>Spirit (</a:t>
            </a:r>
            <a:r>
              <a:rPr lang="en-US" sz="2400" i="1" dirty="0"/>
              <a:t>Geist</a:t>
            </a:r>
            <a:r>
              <a:rPr lang="en-US" sz="2400" dirty="0"/>
              <a:t>, also sometimes “mind”): logical understanding of the “</a:t>
            </a:r>
            <a:r>
              <a:rPr lang="en-US" sz="2400" dirty="0" err="1"/>
              <a:t>sublation</a:t>
            </a:r>
            <a:r>
              <a:rPr lang="en-US" sz="2400" dirty="0"/>
              <a:t>” of seemingly contradictory factors</a:t>
            </a:r>
          </a:p>
          <a:p>
            <a:pPr lvl="1"/>
            <a:r>
              <a:rPr lang="en-US" sz="2000" dirty="0" err="1"/>
              <a:t>Sublation</a:t>
            </a:r>
            <a:r>
              <a:rPr lang="en-US" sz="2000" dirty="0"/>
              <a:t>: being integrated without reduction or elimination</a:t>
            </a:r>
          </a:p>
          <a:p>
            <a:pPr lvl="1"/>
            <a:r>
              <a:rPr lang="en-US" sz="2000" dirty="0"/>
              <a:t>Examples include opposition between immanence and transcendence or necessity and freedom</a:t>
            </a:r>
          </a:p>
          <a:p>
            <a:r>
              <a:rPr lang="en-US" sz="2400" dirty="0"/>
              <a:t>Seen as the creator of the thesis, antithesis, and synthesis triad</a:t>
            </a:r>
          </a:p>
        </p:txBody>
      </p:sp>
      <p:pic>
        <p:nvPicPr>
          <p:cNvPr id="3074" name="Picture 2" descr="Image result for hegelian dialectics">
            <a:extLst>
              <a:ext uri="{FF2B5EF4-FFF2-40B4-BE49-F238E27FC236}">
                <a16:creationId xmlns:a16="http://schemas.microsoft.com/office/drawing/2014/main" id="{F40CDB3B-FE71-471B-96F3-DD85C047C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717" y="2133600"/>
            <a:ext cx="336310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7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69DFA2-3A48-4FAB-9ABE-0C95DF394AF3}"/>
              </a:ext>
            </a:extLst>
          </p:cNvPr>
          <p:cNvSpPr/>
          <p:nvPr/>
        </p:nvSpPr>
        <p:spPr>
          <a:xfrm>
            <a:off x="381000" y="228600"/>
            <a:ext cx="8610600" cy="6477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3DD8A505-06D4-41A6-B954-962B2BC04F39}"/>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b="9483"/>
          <a:stretch/>
        </p:blipFill>
        <p:spPr>
          <a:xfrm>
            <a:off x="152400" y="304800"/>
            <a:ext cx="8926286" cy="6248400"/>
          </a:xfrm>
        </p:spPr>
      </p:pic>
    </p:spTree>
    <p:extLst>
      <p:ext uri="{BB962C8B-B14F-4D97-AF65-F5344CB8AC3E}">
        <p14:creationId xmlns:p14="http://schemas.microsoft.com/office/powerpoint/2010/main" val="191660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349A-11D6-48A2-990D-9FD14039C9E4}"/>
              </a:ext>
            </a:extLst>
          </p:cNvPr>
          <p:cNvSpPr>
            <a:spLocks noGrp="1"/>
          </p:cNvSpPr>
          <p:nvPr>
            <p:ph type="title"/>
          </p:nvPr>
        </p:nvSpPr>
        <p:spPr/>
        <p:txBody>
          <a:bodyPr/>
          <a:lstStyle/>
          <a:p>
            <a:r>
              <a:rPr lang="en-US" dirty="0"/>
              <a:t>The French Revolution</a:t>
            </a:r>
          </a:p>
        </p:txBody>
      </p:sp>
      <p:sp>
        <p:nvSpPr>
          <p:cNvPr id="3" name="Content Placeholder 2">
            <a:extLst>
              <a:ext uri="{FF2B5EF4-FFF2-40B4-BE49-F238E27FC236}">
                <a16:creationId xmlns:a16="http://schemas.microsoft.com/office/drawing/2014/main" id="{D1CE3B5C-959C-4467-B7E9-3B195FF5D018}"/>
              </a:ext>
            </a:extLst>
          </p:cNvPr>
          <p:cNvSpPr>
            <a:spLocks noGrp="1"/>
          </p:cNvSpPr>
          <p:nvPr>
            <p:ph sz="quarter" idx="1"/>
          </p:nvPr>
        </p:nvSpPr>
        <p:spPr>
          <a:xfrm>
            <a:off x="3810000" y="1600200"/>
            <a:ext cx="5257800" cy="5257800"/>
          </a:xfrm>
        </p:spPr>
        <p:txBody>
          <a:bodyPr>
            <a:normAutofit fontScale="77500" lnSpcReduction="20000"/>
          </a:bodyPr>
          <a:lstStyle/>
          <a:p>
            <a:r>
              <a:rPr lang="en-US" dirty="0"/>
              <a:t>Hegel drunk a toast to the French Revolution every year</a:t>
            </a:r>
          </a:p>
          <a:p>
            <a:r>
              <a:rPr lang="en-US" dirty="0"/>
              <a:t>With friends planted the liberty in 1792 in honor of the storming of the Bastille</a:t>
            </a:r>
          </a:p>
          <a:p>
            <a:pPr lvl="1"/>
            <a:r>
              <a:rPr lang="en-US" dirty="0"/>
              <a:t>Might strike some as odd because Hegel is critical of the French Revolution in many of his writings</a:t>
            </a:r>
          </a:p>
          <a:p>
            <a:pPr lvl="1"/>
            <a:r>
              <a:rPr lang="en-US" dirty="0"/>
              <a:t>Thought it enacted abstract, and one-dimensional form of freedom </a:t>
            </a:r>
            <a:r>
              <a:rPr lang="en-US" dirty="0">
                <a:sym typeface="Wingdings" panose="05000000000000000000" pitchFamily="2" charset="2"/>
              </a:rPr>
              <a:t> only wanted to negate and destroy the old order without building new stable institutions to replace it</a:t>
            </a:r>
          </a:p>
          <a:p>
            <a:pPr lvl="1"/>
            <a:r>
              <a:rPr lang="en-US" dirty="0">
                <a:sym typeface="Wingdings" panose="05000000000000000000" pitchFamily="2" charset="2"/>
              </a:rPr>
              <a:t>The French Revolution  critic of all society  ended up destroying the revolutionaries themselves</a:t>
            </a:r>
          </a:p>
          <a:p>
            <a:pPr lvl="1"/>
            <a:r>
              <a:rPr lang="en-US" dirty="0">
                <a:sym typeface="Wingdings" panose="05000000000000000000" pitchFamily="2" charset="2"/>
              </a:rPr>
              <a:t>The Terror and beheading of Robespierre are manifestations of the revolutionaries misguided ideals about freedom and politics</a:t>
            </a:r>
          </a:p>
        </p:txBody>
      </p:sp>
      <p:pic>
        <p:nvPicPr>
          <p:cNvPr id="5" name="Picture 4">
            <a:extLst>
              <a:ext uri="{FF2B5EF4-FFF2-40B4-BE49-F238E27FC236}">
                <a16:creationId xmlns:a16="http://schemas.microsoft.com/office/drawing/2014/main" id="{E8B10317-BC64-4C07-AB2E-A67E0D05D0C6}"/>
              </a:ext>
            </a:extLst>
          </p:cNvPr>
          <p:cNvPicPr>
            <a:picLocks noChangeAspect="1"/>
          </p:cNvPicPr>
          <p:nvPr/>
        </p:nvPicPr>
        <p:blipFill>
          <a:blip r:embed="rId2"/>
          <a:stretch>
            <a:fillRect/>
          </a:stretch>
        </p:blipFill>
        <p:spPr>
          <a:xfrm>
            <a:off x="125730" y="2486025"/>
            <a:ext cx="3695700" cy="2771775"/>
          </a:xfrm>
          <a:prstGeom prst="rect">
            <a:avLst/>
          </a:prstGeom>
        </p:spPr>
      </p:pic>
    </p:spTree>
    <p:extLst>
      <p:ext uri="{BB962C8B-B14F-4D97-AF65-F5344CB8AC3E}">
        <p14:creationId xmlns:p14="http://schemas.microsoft.com/office/powerpoint/2010/main" val="237469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8371-3E99-49DB-99F6-EFDF9E22213E}"/>
              </a:ext>
            </a:extLst>
          </p:cNvPr>
          <p:cNvSpPr>
            <a:spLocks noGrp="1"/>
          </p:cNvSpPr>
          <p:nvPr>
            <p:ph type="title"/>
          </p:nvPr>
        </p:nvSpPr>
        <p:spPr/>
        <p:txBody>
          <a:bodyPr>
            <a:normAutofit fontScale="90000"/>
          </a:bodyPr>
          <a:lstStyle/>
          <a:p>
            <a:r>
              <a:rPr lang="en-US" dirty="0"/>
              <a:t>From revolution to constitutional state</a:t>
            </a:r>
          </a:p>
        </p:txBody>
      </p:sp>
      <p:sp>
        <p:nvSpPr>
          <p:cNvPr id="3" name="Content Placeholder 2">
            <a:extLst>
              <a:ext uri="{FF2B5EF4-FFF2-40B4-BE49-F238E27FC236}">
                <a16:creationId xmlns:a16="http://schemas.microsoft.com/office/drawing/2014/main" id="{0D0AF64A-BFAA-42BC-8BE2-3C06EBDC3426}"/>
              </a:ext>
            </a:extLst>
          </p:cNvPr>
          <p:cNvSpPr>
            <a:spLocks noGrp="1"/>
          </p:cNvSpPr>
          <p:nvPr>
            <p:ph sz="quarter" idx="1"/>
          </p:nvPr>
        </p:nvSpPr>
        <p:spPr>
          <a:xfrm>
            <a:off x="152400" y="1600200"/>
            <a:ext cx="5867400" cy="5257800"/>
          </a:xfrm>
        </p:spPr>
        <p:txBody>
          <a:bodyPr>
            <a:normAutofit fontScale="85000" lnSpcReduction="10000"/>
          </a:bodyPr>
          <a:lstStyle/>
          <a:p>
            <a:r>
              <a:rPr lang="en-US" dirty="0">
                <a:sym typeface="Wingdings" panose="05000000000000000000" pitchFamily="2" charset="2"/>
              </a:rPr>
              <a:t>Hegel: this is a one-dimensional view of Enlightenment philosophy enacted</a:t>
            </a:r>
          </a:p>
          <a:p>
            <a:pPr lvl="1"/>
            <a:r>
              <a:rPr lang="en-US" dirty="0">
                <a:sym typeface="Wingdings" panose="05000000000000000000" pitchFamily="2" charset="2"/>
              </a:rPr>
              <a:t>An essential moment: the emergence of the principle of freedom, negativity, and complete extraction (important role in this history of humanity)</a:t>
            </a:r>
          </a:p>
          <a:p>
            <a:pPr lvl="1"/>
            <a:r>
              <a:rPr lang="en-US" dirty="0">
                <a:sym typeface="Wingdings" panose="05000000000000000000" pitchFamily="2" charset="2"/>
              </a:rPr>
              <a:t>Wanted to preserve a positive content in the negation of the French Revolution  to raise it to a higher level</a:t>
            </a:r>
          </a:p>
          <a:p>
            <a:pPr lvl="1"/>
            <a:r>
              <a:rPr lang="en-US" dirty="0">
                <a:sym typeface="Wingdings" panose="05000000000000000000" pitchFamily="2" charset="2"/>
              </a:rPr>
              <a:t>Hegel’s political philosophy is an answer to the negativity of the French Revolution</a:t>
            </a:r>
            <a:endParaRPr lang="en-US" dirty="0"/>
          </a:p>
          <a:p>
            <a:r>
              <a:rPr lang="en-US" dirty="0"/>
              <a:t>His justification for the rationality of the constitutional state is a way of embodying the principle of freedom in a more complex and developed social home</a:t>
            </a:r>
          </a:p>
          <a:p>
            <a:endParaRPr lang="en-US" dirty="0"/>
          </a:p>
        </p:txBody>
      </p:sp>
      <p:pic>
        <p:nvPicPr>
          <p:cNvPr id="5" name="Picture 4">
            <a:extLst>
              <a:ext uri="{FF2B5EF4-FFF2-40B4-BE49-F238E27FC236}">
                <a16:creationId xmlns:a16="http://schemas.microsoft.com/office/drawing/2014/main" id="{24903FE7-6B2D-43C2-A403-AE9D502BAE9E}"/>
              </a:ext>
            </a:extLst>
          </p:cNvPr>
          <p:cNvPicPr>
            <a:picLocks noChangeAspect="1"/>
          </p:cNvPicPr>
          <p:nvPr/>
        </p:nvPicPr>
        <p:blipFill>
          <a:blip r:embed="rId2"/>
          <a:stretch>
            <a:fillRect/>
          </a:stretch>
        </p:blipFill>
        <p:spPr>
          <a:xfrm>
            <a:off x="6101182" y="2133600"/>
            <a:ext cx="2867558" cy="4267200"/>
          </a:xfrm>
          <a:prstGeom prst="rect">
            <a:avLst/>
          </a:prstGeom>
        </p:spPr>
      </p:pic>
    </p:spTree>
    <p:extLst>
      <p:ext uri="{BB962C8B-B14F-4D97-AF65-F5344CB8AC3E}">
        <p14:creationId xmlns:p14="http://schemas.microsoft.com/office/powerpoint/2010/main" val="1862683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CB152-C12A-4B42-BE2A-4DAA2B0FDD2E}"/>
              </a:ext>
            </a:extLst>
          </p:cNvPr>
          <p:cNvSpPr>
            <a:spLocks noGrp="1"/>
          </p:cNvSpPr>
          <p:nvPr>
            <p:ph type="title"/>
          </p:nvPr>
        </p:nvSpPr>
        <p:spPr/>
        <p:txBody>
          <a:bodyPr>
            <a:normAutofit fontScale="90000"/>
          </a:bodyPr>
          <a:lstStyle/>
          <a:p>
            <a:r>
              <a:rPr lang="en-US" dirty="0"/>
              <a:t>Elements of the Philosophy of Right (1820/1821)</a:t>
            </a:r>
          </a:p>
        </p:txBody>
      </p:sp>
      <p:sp>
        <p:nvSpPr>
          <p:cNvPr id="3" name="Content Placeholder 2">
            <a:extLst>
              <a:ext uri="{FF2B5EF4-FFF2-40B4-BE49-F238E27FC236}">
                <a16:creationId xmlns:a16="http://schemas.microsoft.com/office/drawing/2014/main" id="{77B3CC74-8A6A-407B-A95E-A73997A2F8FE}"/>
              </a:ext>
            </a:extLst>
          </p:cNvPr>
          <p:cNvSpPr>
            <a:spLocks noGrp="1"/>
          </p:cNvSpPr>
          <p:nvPr>
            <p:ph sz="quarter" idx="1"/>
          </p:nvPr>
        </p:nvSpPr>
        <p:spPr>
          <a:xfrm>
            <a:off x="73513" y="1600200"/>
            <a:ext cx="5412887" cy="5257800"/>
          </a:xfrm>
        </p:spPr>
        <p:txBody>
          <a:bodyPr>
            <a:normAutofit fontScale="85000" lnSpcReduction="20000"/>
          </a:bodyPr>
          <a:lstStyle/>
          <a:p>
            <a:r>
              <a:rPr lang="en-US" dirty="0"/>
              <a:t>Seen as Hegel’s most advanced and well thought out statements of his social, moral, legal, and political philosophy.</a:t>
            </a:r>
          </a:p>
          <a:p>
            <a:r>
              <a:rPr lang="en-US" dirty="0"/>
              <a:t>An expansion of ideas and concepts dealt with briefly in the </a:t>
            </a:r>
            <a:r>
              <a:rPr lang="en-US" i="1" dirty="0"/>
              <a:t>Encyclopedia of the Philosophical Sciences </a:t>
            </a:r>
            <a:r>
              <a:rPr lang="en-US" dirty="0"/>
              <a:t>(1817/1827/1830)</a:t>
            </a:r>
          </a:p>
          <a:p>
            <a:r>
              <a:rPr lang="en-US" dirty="0"/>
              <a:t>Law is the cornerstone of the modern state.</a:t>
            </a:r>
          </a:p>
          <a:p>
            <a:r>
              <a:rPr lang="en-US" dirty="0"/>
              <a:t>Critiques </a:t>
            </a:r>
            <a:r>
              <a:rPr lang="en-US" i="1" dirty="0"/>
              <a:t>The Restoration of the Science of the State</a:t>
            </a:r>
            <a:r>
              <a:rPr lang="en-US" dirty="0"/>
              <a:t> by Karl Ludwig von Haller</a:t>
            </a:r>
          </a:p>
          <a:p>
            <a:pPr lvl="1"/>
            <a:r>
              <a:rPr lang="en-US" dirty="0"/>
              <a:t>Haller claims that law is superficial </a:t>
            </a:r>
            <a:r>
              <a:rPr lang="en-US" dirty="0">
                <a:sym typeface="Wingdings" panose="05000000000000000000" pitchFamily="2" charset="2"/>
              </a:rPr>
              <a:t> natural law and the right of those who are the most powerful is enough</a:t>
            </a:r>
          </a:p>
          <a:p>
            <a:pPr lvl="1"/>
            <a:r>
              <a:rPr lang="en-US" dirty="0">
                <a:sym typeface="Wingdings" panose="05000000000000000000" pitchFamily="2" charset="2"/>
              </a:rPr>
              <a:t>For Hegel: absence of law is despotism</a:t>
            </a:r>
            <a:endParaRPr lang="en-US" dirty="0"/>
          </a:p>
        </p:txBody>
      </p:sp>
      <p:pic>
        <p:nvPicPr>
          <p:cNvPr id="4098" name="Picture 2">
            <a:extLst>
              <a:ext uri="{FF2B5EF4-FFF2-40B4-BE49-F238E27FC236}">
                <a16:creationId xmlns:a16="http://schemas.microsoft.com/office/drawing/2014/main" id="{DD87DC9D-496B-406C-A6FC-C8A0F450B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00200"/>
            <a:ext cx="3507887" cy="40983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59C530-D557-45F3-8F9E-2B1F7C8C43B8}"/>
              </a:ext>
            </a:extLst>
          </p:cNvPr>
          <p:cNvSpPr txBox="1"/>
          <p:nvPr/>
        </p:nvSpPr>
        <p:spPr>
          <a:xfrm>
            <a:off x="5513172" y="5698524"/>
            <a:ext cx="3252875" cy="923330"/>
          </a:xfrm>
          <a:prstGeom prst="rect">
            <a:avLst/>
          </a:prstGeom>
          <a:noFill/>
        </p:spPr>
        <p:txBody>
          <a:bodyPr wrap="square" rtlCol="0">
            <a:spAutoFit/>
          </a:bodyPr>
          <a:lstStyle/>
          <a:p>
            <a:r>
              <a:rPr lang="en-US" dirty="0"/>
              <a:t>"Hegel and Napoleon in Jena" (illustration from </a:t>
            </a:r>
            <a:r>
              <a:rPr lang="en-US" i="1" dirty="0"/>
              <a:t>Harper's Magazine</a:t>
            </a:r>
            <a:r>
              <a:rPr lang="en-US" dirty="0"/>
              <a:t>, 1895)</a:t>
            </a:r>
          </a:p>
        </p:txBody>
      </p:sp>
    </p:spTree>
    <p:extLst>
      <p:ext uri="{BB962C8B-B14F-4D97-AF65-F5344CB8AC3E}">
        <p14:creationId xmlns:p14="http://schemas.microsoft.com/office/powerpoint/2010/main" val="387930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0691-78AE-4BB8-98BB-8A7904098970}"/>
              </a:ext>
            </a:extLst>
          </p:cNvPr>
          <p:cNvSpPr>
            <a:spLocks noGrp="1"/>
          </p:cNvSpPr>
          <p:nvPr>
            <p:ph type="title"/>
          </p:nvPr>
        </p:nvSpPr>
        <p:spPr/>
        <p:txBody>
          <a:bodyPr/>
          <a:lstStyle/>
          <a:p>
            <a:r>
              <a:rPr lang="en-US" i="1" dirty="0" err="1"/>
              <a:t>Recht</a:t>
            </a:r>
            <a:r>
              <a:rPr lang="en-US" dirty="0"/>
              <a:t> as Right</a:t>
            </a:r>
            <a:endParaRPr lang="en-US" i="1" dirty="0"/>
          </a:p>
        </p:txBody>
      </p:sp>
      <p:sp>
        <p:nvSpPr>
          <p:cNvPr id="3" name="Content Placeholder 2">
            <a:extLst>
              <a:ext uri="{FF2B5EF4-FFF2-40B4-BE49-F238E27FC236}">
                <a16:creationId xmlns:a16="http://schemas.microsoft.com/office/drawing/2014/main" id="{CC7F309B-2B8B-4D28-A98C-02A436727C1B}"/>
              </a:ext>
            </a:extLst>
          </p:cNvPr>
          <p:cNvSpPr>
            <a:spLocks noGrp="1"/>
          </p:cNvSpPr>
          <p:nvPr>
            <p:ph sz="quarter" idx="1"/>
          </p:nvPr>
        </p:nvSpPr>
        <p:spPr>
          <a:xfrm>
            <a:off x="4038600" y="1600200"/>
            <a:ext cx="4727448" cy="5257800"/>
          </a:xfrm>
        </p:spPr>
        <p:txBody>
          <a:bodyPr>
            <a:normAutofit fontScale="85000" lnSpcReduction="20000"/>
          </a:bodyPr>
          <a:lstStyle/>
          <a:p>
            <a:r>
              <a:rPr lang="en-US" i="1" dirty="0"/>
              <a:t>The Philosophy of Right</a:t>
            </a:r>
            <a:r>
              <a:rPr lang="en-US" dirty="0"/>
              <a:t>, as part of the </a:t>
            </a:r>
            <a:r>
              <a:rPr lang="en-US" i="1" dirty="0"/>
              <a:t>Encyclopedia</a:t>
            </a:r>
            <a:r>
              <a:rPr lang="en-US" dirty="0"/>
              <a:t>, deals with the Objective Spirit</a:t>
            </a:r>
          </a:p>
          <a:p>
            <a:pPr lvl="1"/>
            <a:r>
              <a:rPr lang="en-US" dirty="0"/>
              <a:t>Deals with human concerns: social institutions, like marriage, social class, etc. As well as issues of morality, legality, religion, and the economy</a:t>
            </a:r>
          </a:p>
          <a:p>
            <a:r>
              <a:rPr lang="en-US" i="1" dirty="0" err="1"/>
              <a:t>Recht</a:t>
            </a:r>
            <a:r>
              <a:rPr lang="en-US" dirty="0"/>
              <a:t> </a:t>
            </a:r>
            <a:r>
              <a:rPr lang="en-US" dirty="0">
                <a:sym typeface="Wingdings" panose="05000000000000000000" pitchFamily="2" charset="2"/>
              </a:rPr>
              <a:t> German word often translated as ‘Law’</a:t>
            </a:r>
          </a:p>
          <a:p>
            <a:pPr lvl="1"/>
            <a:r>
              <a:rPr lang="en-US" dirty="0"/>
              <a:t>However, Hegel gives the word much broader meaning</a:t>
            </a:r>
          </a:p>
          <a:p>
            <a:pPr lvl="1"/>
            <a:r>
              <a:rPr lang="en-US" dirty="0"/>
              <a:t>Can now include the good or the just society </a:t>
            </a:r>
            <a:r>
              <a:rPr lang="en-US" dirty="0">
                <a:sym typeface="Wingdings" panose="05000000000000000000" pitchFamily="2" charset="2"/>
              </a:rPr>
              <a:t> this society is “rightful” in its practices, composition, and structure</a:t>
            </a:r>
            <a:endParaRPr lang="en-US" dirty="0"/>
          </a:p>
          <a:p>
            <a:pPr marL="0" indent="0">
              <a:buNone/>
            </a:pPr>
            <a:endParaRPr lang="en-US" dirty="0"/>
          </a:p>
        </p:txBody>
      </p:sp>
      <p:pic>
        <p:nvPicPr>
          <p:cNvPr id="5122" name="Picture 2" descr="Portrait of Hegel by an unidentified artist">
            <a:extLst>
              <a:ext uri="{FF2B5EF4-FFF2-40B4-BE49-F238E27FC236}">
                <a16:creationId xmlns:a16="http://schemas.microsoft.com/office/drawing/2014/main" id="{2713B593-4B9E-428C-8100-395BCA603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0541"/>
            <a:ext cx="362712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266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F15C-A502-43F0-BF4C-CA5A8146C1BE}"/>
              </a:ext>
            </a:extLst>
          </p:cNvPr>
          <p:cNvSpPr>
            <a:spLocks noGrp="1"/>
          </p:cNvSpPr>
          <p:nvPr>
            <p:ph type="title"/>
          </p:nvPr>
        </p:nvSpPr>
        <p:spPr/>
        <p:txBody>
          <a:bodyPr/>
          <a:lstStyle/>
          <a:p>
            <a:r>
              <a:rPr lang="en-US" dirty="0"/>
              <a:t>Scientific Approach to Law</a:t>
            </a:r>
          </a:p>
        </p:txBody>
      </p:sp>
      <p:sp>
        <p:nvSpPr>
          <p:cNvPr id="3" name="Content Placeholder 2">
            <a:extLst>
              <a:ext uri="{FF2B5EF4-FFF2-40B4-BE49-F238E27FC236}">
                <a16:creationId xmlns:a16="http://schemas.microsoft.com/office/drawing/2014/main" id="{92AFCCCC-775A-4C7F-B486-0C27DA95D02D}"/>
              </a:ext>
            </a:extLst>
          </p:cNvPr>
          <p:cNvSpPr>
            <a:spLocks noGrp="1"/>
          </p:cNvSpPr>
          <p:nvPr>
            <p:ph sz="quarter" idx="1"/>
          </p:nvPr>
        </p:nvSpPr>
        <p:spPr>
          <a:xfrm>
            <a:off x="381000" y="1600200"/>
            <a:ext cx="8385048" cy="5029200"/>
          </a:xfrm>
        </p:spPr>
        <p:txBody>
          <a:bodyPr>
            <a:normAutofit fontScale="92500" lnSpcReduction="20000"/>
          </a:bodyPr>
          <a:lstStyle/>
          <a:p>
            <a:r>
              <a:rPr lang="en-US" dirty="0"/>
              <a:t>The Idea of right (together with its actualization) is the subject for a philosophical science of right</a:t>
            </a:r>
          </a:p>
          <a:p>
            <a:r>
              <a:rPr lang="en-US" dirty="0"/>
              <a:t>Inquiry is scientific because it deals with something rational in a systematic way </a:t>
            </a:r>
            <a:r>
              <a:rPr lang="en-US" dirty="0">
                <a:sym typeface="Wingdings" panose="05000000000000000000" pitchFamily="2" charset="2"/>
              </a:rPr>
              <a:t> scientific procedure is laid out by philosophical logic</a:t>
            </a:r>
          </a:p>
          <a:p>
            <a:r>
              <a:rPr lang="en-US" dirty="0"/>
              <a:t>Spends time exploring the two approaches:</a:t>
            </a:r>
          </a:p>
          <a:p>
            <a:pPr lvl="1"/>
            <a:r>
              <a:rPr lang="en-US" dirty="0"/>
              <a:t> Historical Legal Approach to “Positive law” (</a:t>
            </a:r>
            <a:r>
              <a:rPr lang="en-US" i="1" dirty="0" err="1"/>
              <a:t>Gesetz</a:t>
            </a:r>
            <a:r>
              <a:rPr lang="en-US" dirty="0"/>
              <a:t>): mere description; compiling laws as total legal facts</a:t>
            </a:r>
          </a:p>
          <a:p>
            <a:pPr lvl="1"/>
            <a:r>
              <a:rPr lang="en-US" dirty="0"/>
              <a:t>Philosophical approach to the Idea of right (</a:t>
            </a:r>
            <a:r>
              <a:rPr lang="en-US" i="1" dirty="0" err="1"/>
              <a:t>Recht</a:t>
            </a:r>
            <a:r>
              <a:rPr lang="en-US" dirty="0"/>
              <a:t>): searches for the inner meaning and vital determinations of right or of law.</a:t>
            </a:r>
          </a:p>
          <a:p>
            <a:r>
              <a:rPr lang="en-US" dirty="0"/>
              <a:t>Seeking justification for something means studying it conceptually and finding the logic in it </a:t>
            </a:r>
            <a:r>
              <a:rPr lang="en-US" dirty="0">
                <a:sym typeface="Wingdings" panose="05000000000000000000" pitchFamily="2" charset="2"/>
              </a:rPr>
              <a:t> not in looking at it historically</a:t>
            </a:r>
            <a:endParaRPr lang="en-US" dirty="0"/>
          </a:p>
        </p:txBody>
      </p:sp>
    </p:spTree>
    <p:extLst>
      <p:ext uri="{BB962C8B-B14F-4D97-AF65-F5344CB8AC3E}">
        <p14:creationId xmlns:p14="http://schemas.microsoft.com/office/powerpoint/2010/main" val="16908007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3089</TotalTime>
  <Words>1327</Words>
  <Application>Microsoft Office PowerPoint</Application>
  <PresentationFormat>On-screen Show (4:3)</PresentationFormat>
  <Paragraphs>86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Baskerville Old Face</vt:lpstr>
      <vt:lpstr>Tw Cen MT</vt:lpstr>
      <vt:lpstr>Wingdings</vt:lpstr>
      <vt:lpstr>Wingdings 2</vt:lpstr>
      <vt:lpstr>Median</vt:lpstr>
      <vt:lpstr>Hegel</vt:lpstr>
      <vt:lpstr>Georg Wilhelm Friedrich Hegel  (1770-1831)</vt:lpstr>
      <vt:lpstr>Hegel’s major contributions</vt:lpstr>
      <vt:lpstr>PowerPoint Presentation</vt:lpstr>
      <vt:lpstr>The French Revolution</vt:lpstr>
      <vt:lpstr>From revolution to constitutional state</vt:lpstr>
      <vt:lpstr>Elements of the Philosophy of Right (1820/1821)</vt:lpstr>
      <vt:lpstr>Recht as Right</vt:lpstr>
      <vt:lpstr>Scientific Approach to Law</vt:lpstr>
      <vt:lpstr>Freedom and Will Universal Will</vt:lpstr>
      <vt:lpstr>Freedom and Will Subjective Will &amp; Universal Will Unified</vt:lpstr>
      <vt:lpstr>Free Will and Participation</vt:lpstr>
      <vt:lpstr>The Three Spheres of Right</vt:lpstr>
      <vt:lpstr>Subsumption of the State under World History</vt:lpstr>
    </vt:vector>
  </TitlesOfParts>
  <Company>CSU Monterey 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Proof of God’s Existence: St. Anselm and Avicenna</dc:title>
  <dc:creator>CSUMB</dc:creator>
  <cp:lastModifiedBy>Elfaki</cp:lastModifiedBy>
  <cp:revision>260</cp:revision>
  <dcterms:created xsi:type="dcterms:W3CDTF">2019-02-27T18:57:59Z</dcterms:created>
  <dcterms:modified xsi:type="dcterms:W3CDTF">2021-11-23T15:40:01Z</dcterms:modified>
</cp:coreProperties>
</file>